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0" autoAdjust="0"/>
    <p:restoredTop sz="94684" autoAdjust="0"/>
  </p:normalViewPr>
  <p:slideViewPr>
    <p:cSldViewPr snapToGrid="0" snapToObjects="1">
      <p:cViewPr varScale="1">
        <p:scale>
          <a:sx n="186" d="100"/>
          <a:sy n="186" d="100"/>
        </p:scale>
        <p:origin x="-256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57997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SzPct val="100000"/>
              <a:defRPr sz="3000"/>
            </a:lvl1pPr>
            <a:lvl2pPr marL="742950" indent="-133350">
              <a:spcBef>
                <a:spcPts val="480"/>
              </a:spcBef>
              <a:buSzPct val="100000"/>
              <a:defRPr sz="2400"/>
            </a:lvl2pPr>
            <a:lvl3pPr marL="1143000" indent="-76200">
              <a:spcBef>
                <a:spcPts val="480"/>
              </a:spcBef>
              <a:buSzPct val="100000"/>
              <a:defRPr sz="2400"/>
            </a:lvl3pPr>
            <a:lvl4pPr marL="1600200" indent="-114300">
              <a:spcBef>
                <a:spcPts val="360"/>
              </a:spcBef>
              <a:buSzPct val="100000"/>
              <a:defRPr sz="1800"/>
            </a:lvl4pPr>
            <a:lvl5pPr marL="2057400" indent="-114300">
              <a:spcBef>
                <a:spcPts val="360"/>
              </a:spcBef>
              <a:buSzPct val="100000"/>
              <a:defRPr sz="1800"/>
            </a:lvl5pPr>
            <a:lvl6pPr marL="2514600" indent="-114300">
              <a:spcBef>
                <a:spcPts val="360"/>
              </a:spcBef>
              <a:buSzPct val="100000"/>
              <a:defRPr sz="1800"/>
            </a:lvl6pPr>
            <a:lvl7pPr marL="2971800" indent="-114300">
              <a:spcBef>
                <a:spcPts val="360"/>
              </a:spcBef>
              <a:buSzPct val="100000"/>
              <a:defRPr sz="1800"/>
            </a:lvl7pPr>
            <a:lvl8pPr marL="3429000" indent="-114300">
              <a:spcBef>
                <a:spcPts val="360"/>
              </a:spcBef>
              <a:buSzPct val="100000"/>
              <a:defRPr sz="1800"/>
            </a:lvl8pPr>
            <a:lvl9pPr marL="3886200" indent="-114300"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gif"/><Relationship Id="rId6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14.jpg"/><Relationship Id="rId6" Type="http://schemas.openxmlformats.org/officeDocument/2006/relationships/image" Target="../media/image4.gif"/><Relationship Id="rId7" Type="http://schemas.openxmlformats.org/officeDocument/2006/relationships/image" Target="../media/image18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b="1" dirty="0">
                <a:latin typeface="Courier New"/>
                <a:ea typeface="Courier New"/>
                <a:cs typeface="Courier New"/>
                <a:sym typeface="Courier New"/>
              </a:rPr>
              <a:t>Ashley L. </a:t>
            </a:r>
            <a:r>
              <a:rPr lang="en" sz="2400" b="1" dirty="0" smtClean="0">
                <a:latin typeface="Courier New"/>
                <a:ea typeface="Courier New"/>
                <a:cs typeface="Courier New"/>
                <a:sym typeface="Courier New"/>
              </a:rPr>
              <a:t>Julian</a:t>
            </a:r>
            <a:endParaRPr lang="en-US" sz="24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 algn="ctr" rtl="0">
              <a:buNone/>
            </a:pPr>
            <a:r>
              <a:rPr lang="en-US" sz="2400" b="1" dirty="0" smtClean="0">
                <a:latin typeface="Courier New"/>
                <a:ea typeface="Courier New"/>
                <a:cs typeface="Courier New"/>
                <a:sym typeface="Courier New"/>
              </a:rPr>
              <a:t>Physics and Astronomy Major/ NAU</a:t>
            </a:r>
            <a:endParaRPr lang="en" sz="2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endParaRPr lang="en" sz="2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algn="ctr" rtl="0">
              <a:buNone/>
            </a:pPr>
            <a:r>
              <a:rPr lang="en" sz="2400" b="1" dirty="0">
                <a:latin typeface="Courier New"/>
                <a:ea typeface="Courier New"/>
                <a:cs typeface="Courier New"/>
                <a:sym typeface="Courier New"/>
              </a:rPr>
              <a:t>Mansel Nelson: Supervisor/Mentor</a:t>
            </a:r>
          </a:p>
          <a:p>
            <a:pPr lvl="0" algn="ctr" rtl="0">
              <a:buNone/>
            </a:pPr>
            <a:r>
              <a:rPr lang="en" sz="2400" b="1" dirty="0">
                <a:latin typeface="Courier New"/>
                <a:ea typeface="Courier New"/>
                <a:cs typeface="Courier New"/>
                <a:sym typeface="Courier New"/>
              </a:rPr>
              <a:t>Dr. Gene Hill: Mentor</a:t>
            </a:r>
          </a:p>
          <a:p>
            <a:endParaRPr lang="en" sz="24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2400" dirty="0">
                <a:latin typeface="Courier New"/>
                <a:ea typeface="Courier New"/>
                <a:cs typeface="Courier New"/>
                <a:sym typeface="Courier New"/>
              </a:rPr>
              <a:t>American Indian Mobile Education Resources (AIMER)</a:t>
            </a:r>
          </a:p>
        </p:txBody>
      </p:sp>
      <p:pic>
        <p:nvPicPr>
          <p:cNvPr id="25" name="Shape 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98298" y="3482575"/>
            <a:ext cx="986050" cy="13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364450" y="3708862"/>
            <a:ext cx="1622624" cy="121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190579" y="3482575"/>
            <a:ext cx="808974" cy="13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256701" y="3328075"/>
            <a:ext cx="1904700" cy="149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 sz="3000">
                <a:latin typeface="Courier New"/>
                <a:ea typeface="Courier New"/>
                <a:cs typeface="Courier New"/>
                <a:sym typeface="Courier New"/>
              </a:rPr>
              <a:t>Outreach to Native Students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72025" y="1200150"/>
            <a:ext cx="3994500" cy="264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35" name="Shape 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42075" y="2861425"/>
            <a:ext cx="2946900" cy="195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500600" y="1200150"/>
            <a:ext cx="3994500" cy="155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Mobile classroom</a:t>
            </a:r>
          </a:p>
          <a:p>
            <a:endParaRPr lang="en"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1800" dirty="0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 sz="1800" dirty="0" smtClean="0">
                <a:latin typeface="Courier New"/>
                <a:ea typeface="Courier New"/>
                <a:cs typeface="Courier New"/>
                <a:sym typeface="Courier New"/>
              </a:rPr>
              <a:t>omputer </a:t>
            </a: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simulation laboratory </a:t>
            </a: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  </a:t>
            </a:r>
          </a:p>
        </p:txBody>
      </p:sp>
      <p:pic>
        <p:nvPicPr>
          <p:cNvPr id="37" name="Shape 3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30375" y="1320499"/>
            <a:ext cx="3436626" cy="227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3000">
                <a:latin typeface="Courier New"/>
                <a:ea typeface="Courier New"/>
                <a:cs typeface="Courier New"/>
                <a:sym typeface="Courier New"/>
              </a:rPr>
              <a:t>Classroom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33914" y="1555813"/>
            <a:ext cx="1966379" cy="285822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l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Phases of the moon</a:t>
            </a:r>
          </a:p>
          <a:p>
            <a:endParaRPr lang="en"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 algn="l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Changing of seasons</a:t>
            </a:r>
          </a:p>
          <a:p>
            <a:endParaRPr lang="en"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 algn="l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1800" dirty="0" smtClean="0">
                <a:latin typeface="Courier New"/>
                <a:ea typeface="Courier New"/>
                <a:cs typeface="Courier New"/>
                <a:sym typeface="Courier New"/>
              </a:rPr>
              <a:t>Solar System </a:t>
            </a:r>
            <a:endParaRPr lang="en" sz="18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5332434" y="1200150"/>
            <a:ext cx="3079295" cy="112150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00000"/>
              <a:buFont typeface="Courier New"/>
              <a:buChar char="●"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Constellations</a:t>
            </a:r>
          </a:p>
          <a:p>
            <a:pPr marL="914400" lvl="1" indent="-342900" rtl="0">
              <a:buClr>
                <a:srgbClr val="000000"/>
              </a:buClr>
              <a:buSzPct val="100000"/>
              <a:buFont typeface="Courier New"/>
              <a:buChar char="○"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Western</a:t>
            </a:r>
          </a:p>
          <a:p>
            <a:pPr marL="914400" lvl="1" indent="-342900" rtl="0">
              <a:buClr>
                <a:srgbClr val="000000"/>
              </a:buClr>
              <a:buSzPct val="100000"/>
              <a:buFont typeface="Courier New"/>
              <a:buChar char="○"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Navajo</a:t>
            </a:r>
          </a:p>
        </p:txBody>
      </p:sp>
      <p:pic>
        <p:nvPicPr>
          <p:cNvPr id="46" name="Shape 4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273574" y="2592600"/>
            <a:ext cx="3413226" cy="2263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273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7" y="1591019"/>
            <a:ext cx="2769272" cy="26972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14600" y="2698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3000">
                <a:latin typeface="Courier New"/>
                <a:ea typeface="Courier New"/>
                <a:cs typeface="Courier New"/>
                <a:sym typeface="Courier New"/>
              </a:rPr>
              <a:t>Constellations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832211" y="3247911"/>
            <a:ext cx="1728474" cy="64446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1" dirty="0" err="1"/>
              <a:t>Átse</a:t>
            </a:r>
            <a:r>
              <a:rPr lang="en-US" sz="1200" b="1" dirty="0"/>
              <a:t> </a:t>
            </a:r>
            <a:r>
              <a:rPr lang="en-US" sz="1200" b="1" dirty="0" err="1" smtClean="0"/>
              <a:t>Ats'oosí</a:t>
            </a:r>
            <a:r>
              <a:rPr lang="en-US" sz="1200" dirty="0" smtClean="0"/>
              <a:t> </a:t>
            </a:r>
          </a:p>
          <a:p>
            <a:r>
              <a:rPr lang="en-US" sz="1100" dirty="0" smtClean="0"/>
              <a:t>(</a:t>
            </a:r>
            <a:r>
              <a:rPr lang="en-US" sz="1100" i="1" dirty="0"/>
              <a:t>First Slender One</a:t>
            </a:r>
            <a:r>
              <a:rPr lang="en-US" sz="1100" dirty="0"/>
              <a:t>)</a:t>
            </a:r>
            <a:endParaRPr sz="1100" dirty="0"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2670575" y="1722638"/>
            <a:ext cx="2161635" cy="20645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buClr>
                <a:srgbClr val="000000"/>
              </a:buClr>
              <a:buSzPct val="100000"/>
              <a:buFont typeface="Courier New"/>
              <a:buChar char="●"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Origins</a:t>
            </a:r>
          </a:p>
          <a:p>
            <a:pPr marL="457200" lvl="0" indent="-342900" rtl="0">
              <a:lnSpc>
                <a:spcPct val="100000"/>
              </a:lnSpc>
              <a:buClr>
                <a:srgbClr val="000000"/>
              </a:buClr>
              <a:buSzPct val="100000"/>
              <a:buFont typeface="Courier New"/>
              <a:buChar char="●"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Mythology </a:t>
            </a:r>
            <a:r>
              <a:rPr lang="en" sz="1800" dirty="0" smtClean="0">
                <a:latin typeface="Courier New"/>
                <a:ea typeface="Courier New"/>
                <a:cs typeface="Courier New"/>
                <a:sym typeface="Courier New"/>
              </a:rPr>
              <a:t>stories</a:t>
            </a:r>
            <a:endParaRPr lang="en"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 rtl="0">
              <a:lnSpc>
                <a:spcPct val="10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spiritual meaning</a:t>
            </a:r>
          </a:p>
          <a:p>
            <a:endParaRPr lang="en" sz="18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4" name="Shape 5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5174" y="1531950"/>
            <a:ext cx="2503050" cy="3253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700977" y="3247910"/>
            <a:ext cx="1791088" cy="171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tse_ets_oz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529" y="1531950"/>
            <a:ext cx="1176504" cy="1542528"/>
          </a:xfrm>
          <a:prstGeom prst="rect">
            <a:avLst/>
          </a:prstGeom>
        </p:spPr>
      </p:pic>
      <p:pic>
        <p:nvPicPr>
          <p:cNvPr id="3" name="Picture 2" descr="nahookos_bika_i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725" y="1613472"/>
            <a:ext cx="2235125" cy="992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72941" y="2724691"/>
            <a:ext cx="155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Náhookos</a:t>
            </a:r>
            <a:r>
              <a:rPr lang="en-US" sz="1200" b="1" dirty="0"/>
              <a:t> </a:t>
            </a:r>
            <a:r>
              <a:rPr lang="en-US" sz="1200" b="1" dirty="0" err="1"/>
              <a:t>Bika'ii</a:t>
            </a:r>
            <a:r>
              <a:rPr lang="en-US" sz="1200" b="1" dirty="0"/>
              <a:t> </a:t>
            </a:r>
            <a:r>
              <a:rPr lang="en-US" sz="1200" dirty="0"/>
              <a:t>(Northern Male)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5124" y="1237442"/>
            <a:ext cx="983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urier New"/>
                <a:cs typeface="Courier New"/>
              </a:rPr>
              <a:t>Orion</a:t>
            </a:r>
            <a:endParaRPr lang="en-US" sz="1200" dirty="0"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9570" y="1305695"/>
            <a:ext cx="1235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urier New"/>
                <a:cs typeface="Courier New"/>
              </a:rPr>
              <a:t>Big Dipper</a:t>
            </a:r>
            <a:endParaRPr lang="en-US" sz="12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3000">
                <a:latin typeface="Courier New"/>
                <a:ea typeface="Courier New"/>
                <a:cs typeface="Courier New"/>
                <a:sym typeface="Courier New"/>
              </a:rPr>
              <a:t>Lowell Observatory 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09406" y="1200150"/>
            <a:ext cx="3216599" cy="171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85600" y="1200150"/>
            <a:ext cx="4001099" cy="171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Deep space Objects</a:t>
            </a:r>
          </a:p>
          <a:p>
            <a:pPr marL="457200" lvl="0" indent="-342900" rtl="0">
              <a:lnSpc>
                <a:spcPct val="10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Constellation Mythology stories</a:t>
            </a:r>
          </a:p>
          <a:p>
            <a:endParaRPr lang="en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99698" y="2788875"/>
            <a:ext cx="4363675" cy="213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00323" y="4274585"/>
            <a:ext cx="1140323" cy="7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60637" y="1123750"/>
            <a:ext cx="3613085" cy="2310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urier New"/>
                <a:cs typeface="Courier New"/>
              </a:rPr>
              <a:t>Encouragement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6250" indent="-285750"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latin typeface="Courier New"/>
                <a:cs typeface="Courier New"/>
              </a:rPr>
              <a:t>Wide view of science and the world</a:t>
            </a:r>
          </a:p>
          <a:p>
            <a:pPr marL="190500" indent="0">
              <a:buClr>
                <a:schemeClr val="tx1"/>
              </a:buClr>
            </a:pPr>
            <a:endParaRPr lang="en-US" sz="1800" dirty="0" smtClean="0">
              <a:latin typeface="Courier New"/>
              <a:cs typeface="Courier New"/>
            </a:endParaRPr>
          </a:p>
          <a:p>
            <a:pPr marL="476250" indent="-285750"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latin typeface="Courier New"/>
                <a:cs typeface="Courier New"/>
              </a:rPr>
              <a:t>Creativity </a:t>
            </a:r>
          </a:p>
          <a:p>
            <a:pPr marL="190500" indent="0">
              <a:buClr>
                <a:schemeClr val="tx1"/>
              </a:buClr>
            </a:pPr>
            <a:endParaRPr lang="en-US" sz="1800" dirty="0">
              <a:latin typeface="Courier New"/>
              <a:cs typeface="Courier New"/>
            </a:endParaRPr>
          </a:p>
          <a:p>
            <a:pPr marL="476250" indent="-285750"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latin typeface="Courier New"/>
                <a:cs typeface="Courier New"/>
              </a:rPr>
              <a:t>Dream</a:t>
            </a:r>
          </a:p>
          <a:p>
            <a:pPr marL="190500" indent="0">
              <a:buClr>
                <a:schemeClr val="tx1"/>
              </a:buClr>
            </a:pPr>
            <a:endParaRPr lang="en-US" sz="1800" dirty="0">
              <a:latin typeface="Courier New"/>
              <a:cs typeface="Courier New"/>
            </a:endParaRPr>
          </a:p>
          <a:p>
            <a:pPr marL="476250" indent="-285750"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latin typeface="Courier New"/>
                <a:cs typeface="Courier New"/>
              </a:rPr>
              <a:t>Curiosity </a:t>
            </a:r>
          </a:p>
          <a:p>
            <a:pPr marL="190500" indent="0">
              <a:buClr>
                <a:schemeClr val="tx1"/>
              </a:buClr>
            </a:pPr>
            <a:endParaRPr lang="en-US" sz="1800" dirty="0">
              <a:latin typeface="Courier New"/>
              <a:cs typeface="Courier New"/>
            </a:endParaRPr>
          </a:p>
          <a:p>
            <a:pPr marL="190500" indent="0">
              <a:buClr>
                <a:schemeClr val="tx1"/>
              </a:buClr>
            </a:pPr>
            <a:endParaRPr lang="en-US" sz="1800" dirty="0" smtClean="0">
              <a:latin typeface="Courier New"/>
              <a:cs typeface="Courier New"/>
            </a:endParaRPr>
          </a:p>
          <a:p>
            <a:pPr marL="190500" indent="0">
              <a:buClr>
                <a:schemeClr val="tx1"/>
              </a:buClr>
            </a:pPr>
            <a:endParaRPr lang="en-US" sz="1800" dirty="0">
              <a:latin typeface="Courier New"/>
              <a:cs typeface="Courier New"/>
            </a:endParaRPr>
          </a:p>
          <a:p>
            <a:pPr marL="190500" indent="0">
              <a:buClr>
                <a:schemeClr val="tx1"/>
              </a:buClr>
            </a:pPr>
            <a:r>
              <a:rPr lang="en-US" sz="1800" dirty="0" smtClean="0">
                <a:latin typeface="Courier New"/>
                <a:cs typeface="Courier New"/>
              </a:rPr>
              <a:t> </a:t>
            </a:r>
          </a:p>
          <a:p>
            <a:pPr marL="190500" indent="0">
              <a:buClr>
                <a:schemeClr val="tx1"/>
              </a:buClr>
            </a:pPr>
            <a:endParaRPr lang="en-US" sz="1800" dirty="0" smtClean="0">
              <a:latin typeface="Courier New"/>
              <a:cs typeface="Courier New"/>
            </a:endParaRPr>
          </a:p>
        </p:txBody>
      </p:sp>
      <p:pic>
        <p:nvPicPr>
          <p:cNvPr id="2" name="Picture 1" descr="Glo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18" y="2259312"/>
            <a:ext cx="2410179" cy="1941533"/>
          </a:xfrm>
          <a:prstGeom prst="rect">
            <a:avLst/>
          </a:prstGeom>
        </p:spPr>
      </p:pic>
      <p:pic>
        <p:nvPicPr>
          <p:cNvPr id="3" name="Picture 2" descr="DSC_196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51" y="1265876"/>
            <a:ext cx="1920237" cy="27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8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" sz="3000" dirty="0" smtClean="0">
                <a:latin typeface="Courier New"/>
                <a:ea typeface="Courier New"/>
                <a:cs typeface="Courier New"/>
                <a:sym typeface="Courier New"/>
              </a:rPr>
              <a:t>Skills I have Learned</a:t>
            </a:r>
            <a:endParaRPr lang="en" sz="30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57525" y="1209072"/>
            <a:ext cx="3994500" cy="325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l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 smtClean="0">
                <a:latin typeface="Courier New"/>
                <a:ea typeface="Courier New"/>
                <a:cs typeface="Courier New"/>
                <a:sym typeface="Courier New"/>
              </a:rPr>
              <a:t>Patience </a:t>
            </a:r>
            <a:endParaRPr lang="en"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endParaRPr lang="en"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00050" lvl="0" indent="-285750" algn="l" rtl="0">
              <a:buClr>
                <a:srgbClr val="000000"/>
              </a:buClr>
              <a:buSzPct val="166666"/>
              <a:buFont typeface="Arial" panose="020B0604020202020204" pitchFamily="34" charset="0"/>
              <a:buChar char="•"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 sz="1800" dirty="0" smtClean="0">
                <a:latin typeface="Courier New"/>
                <a:ea typeface="Courier New"/>
                <a:cs typeface="Courier New"/>
                <a:sym typeface="Courier New"/>
              </a:rPr>
              <a:t>lear </a:t>
            </a: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explanations</a:t>
            </a:r>
          </a:p>
          <a:p>
            <a:endParaRPr lang="en"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 algn="l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Mythology stories</a:t>
            </a:r>
          </a:p>
          <a:p>
            <a:endParaRPr lang="en"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 algn="l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Astronomy Field  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692300" y="1209075"/>
            <a:ext cx="4132799" cy="2220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Engineering</a:t>
            </a:r>
          </a:p>
          <a:p>
            <a:endParaRPr lang="en" sz="18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Physics</a:t>
            </a:r>
          </a:p>
          <a:p>
            <a:endParaRPr lang="en" sz="18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Teacher / Mentor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3000" u="sng" dirty="0">
                <a:latin typeface="Courier New"/>
                <a:ea typeface="Courier New"/>
                <a:cs typeface="Courier New"/>
                <a:sym typeface="Courier New"/>
              </a:rPr>
              <a:t>Acknowledgements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NAU NASA Space Grant</a:t>
            </a:r>
          </a:p>
          <a:p>
            <a:endParaRPr lang="en" sz="18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AIMER</a:t>
            </a:r>
          </a:p>
          <a:p>
            <a:endParaRPr lang="en" sz="18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Lowell Observatory</a:t>
            </a:r>
          </a:p>
          <a:p>
            <a:endParaRPr lang="en" sz="18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Arizona Space Grant           Consortium 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Mansel Nelson</a:t>
            </a:r>
          </a:p>
          <a:p>
            <a:endParaRPr lang="en"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Dr. Gene Hill</a:t>
            </a:r>
          </a:p>
          <a:p>
            <a:endParaRPr lang="en" sz="1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-3429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>
                <a:latin typeface="Courier New"/>
                <a:ea typeface="Courier New"/>
                <a:cs typeface="Courier New"/>
                <a:sym typeface="Courier New"/>
              </a:rPr>
              <a:t>Questions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462675" y="3212036"/>
            <a:ext cx="1224100" cy="1634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242050" y="275774"/>
            <a:ext cx="1575725" cy="118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58475" y="4181924"/>
            <a:ext cx="1224100" cy="78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335625" y="205975"/>
            <a:ext cx="1331874" cy="10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nau-1899-green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18" y="3926336"/>
            <a:ext cx="653065" cy="112560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127</Words>
  <Application>Microsoft Macintosh PowerPoint</Application>
  <PresentationFormat>On-screen Show (16:9)</PresentationFormat>
  <Paragraphs>69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light-gradient</vt:lpstr>
      <vt:lpstr>American Indian Mobile Education Resources (AIMER)</vt:lpstr>
      <vt:lpstr>Outreach to Native Students</vt:lpstr>
      <vt:lpstr>Classroom</vt:lpstr>
      <vt:lpstr>Constellations</vt:lpstr>
      <vt:lpstr>Lowell Observatory </vt:lpstr>
      <vt:lpstr>Encouragement</vt:lpstr>
      <vt:lpstr>Skills I have Learned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Indian Mobile Education Resources (AIMER)</dc:title>
  <cp:lastModifiedBy>Cline Library</cp:lastModifiedBy>
  <cp:revision>22</cp:revision>
  <dcterms:modified xsi:type="dcterms:W3CDTF">2014-04-03T05:26:25Z</dcterms:modified>
</cp:coreProperties>
</file>